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0"/>
  </p:handoutMasterIdLst>
  <p:sldIdLst>
    <p:sldId id="264" r:id="rId2"/>
    <p:sldId id="259" r:id="rId3"/>
    <p:sldId id="256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424" autoAdjust="0"/>
  </p:normalViewPr>
  <p:slideViewPr>
    <p:cSldViewPr>
      <p:cViewPr varScale="1">
        <p:scale>
          <a:sx n="71" d="100"/>
          <a:sy n="71" d="100"/>
        </p:scale>
        <p:origin x="-3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EE519D0-CB25-4610-B934-0971FA4C0E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17411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12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13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14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15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16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17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18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19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20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21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22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23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24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25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26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27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28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29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30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31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32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</p:grpSp>
      <p:grpSp>
        <p:nvGrpSpPr>
          <p:cNvPr id="17433" name="Group 25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17434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35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7436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</p:grpSp>
      <p:sp>
        <p:nvSpPr>
          <p:cNvPr id="17437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7438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7439" name="Rectangle 31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7440" name="Rectangle 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7441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162639A-70FC-4F82-AE8C-BDACDF29854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015CF-D24C-4D1C-8116-7F44627040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1192B-3474-4DD2-ADDE-4377E477EAD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BA1A05-12D5-4398-9331-E10739368BF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B4F13-BE55-4043-8675-129EB08EFAF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166BD-AE57-4243-BF73-D7948670BFB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34975-D38C-49F4-92D4-E570801A75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3486C-4A9B-4CA3-B5CE-3F8CDE62D10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EFFAC-DDA1-4B96-B331-7238340FCC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ED99C-315B-468F-B95A-D9BC644BCE3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163EE-4D07-45CA-B080-0837072EAC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228E3-EBAB-4842-B6C4-8C4C1456541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6387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388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389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390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391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392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393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394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395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396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397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398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399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400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401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402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403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404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405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406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407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408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</p:grpSp>
      <p:grpSp>
        <p:nvGrpSpPr>
          <p:cNvPr id="16409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16410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411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16412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</p:grpSp>
      <p:sp>
        <p:nvSpPr>
          <p:cNvPr id="16413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6414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641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6416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6417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E010B5-F9D9-4849-9B37-F60A207602E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90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0"/>
            <a:ext cx="7772400" cy="1143000"/>
          </a:xfrm>
        </p:spPr>
        <p:txBody>
          <a:bodyPr/>
          <a:lstStyle/>
          <a:p>
            <a:r>
              <a:rPr lang="en-GB" b="1" dirty="0" smtClean="0"/>
              <a:t>WORKING WITH SOURCES</a:t>
            </a:r>
            <a:endParaRPr lang="en-GB" b="1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81000" y="152400"/>
            <a:ext cx="7453313" cy="6705600"/>
            <a:chOff x="249" y="336"/>
            <a:chExt cx="4695" cy="3800"/>
          </a:xfrm>
        </p:grpSpPr>
        <p:sp>
          <p:nvSpPr>
            <p:cNvPr id="5123" name="Oval 3"/>
            <p:cNvSpPr>
              <a:spLocks noChangeArrowheads="1"/>
            </p:cNvSpPr>
            <p:nvPr/>
          </p:nvSpPr>
          <p:spPr bwMode="auto">
            <a:xfrm>
              <a:off x="3504" y="336"/>
              <a:ext cx="1440" cy="55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 sz="1800">
                <a:latin typeface="Arial" charset="0"/>
                <a:cs typeface="Arial" charset="0"/>
              </a:endParaRPr>
            </a:p>
          </p:txBody>
        </p:sp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3648" y="480"/>
              <a:ext cx="1152" cy="288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solidFill>
                    <a:schemeClr val="bg2"/>
                  </a:solidFill>
                  <a:latin typeface="Comic Sans MS" pitchFamily="66" charset="0"/>
                  <a:cs typeface="Arial" charset="0"/>
                </a:rPr>
                <a:t>KEY QUESTION</a:t>
              </a:r>
            </a:p>
            <a:p>
              <a:pPr eaLnBrk="0" hangingPunct="0"/>
              <a:endParaRPr lang="en-US"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5125" name="Oval 5"/>
            <p:cNvSpPr>
              <a:spLocks noChangeArrowheads="1"/>
            </p:cNvSpPr>
            <p:nvPr/>
          </p:nvSpPr>
          <p:spPr bwMode="auto">
            <a:xfrm>
              <a:off x="3360" y="1296"/>
              <a:ext cx="1565" cy="637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3651" y="1389"/>
              <a:ext cx="953" cy="448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chemeClr val="bg2"/>
                  </a:solidFill>
                  <a:latin typeface="Comic Sans MS" pitchFamily="66" charset="0"/>
                  <a:cs typeface="Times New Roman" pitchFamily="18" charset="0"/>
                </a:rPr>
                <a:t>GATHER SOURCES TO ANSWER</a:t>
              </a:r>
              <a:endParaRPr lang="en-US">
                <a:solidFill>
                  <a:schemeClr val="bg2"/>
                </a:solidFill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auto">
            <a:xfrm>
              <a:off x="2832" y="2208"/>
              <a:ext cx="1920" cy="88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3198" y="2387"/>
              <a:ext cx="1104" cy="5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chemeClr val="bg2"/>
                  </a:solidFill>
                  <a:latin typeface="Comic Sans MS" pitchFamily="66" charset="0"/>
                  <a:cs typeface="Arial" charset="0"/>
                </a:rPr>
                <a:t>WORK WITH SOURCES TO ANSWER</a:t>
              </a:r>
              <a:endParaRPr lang="en-US">
                <a:solidFill>
                  <a:schemeClr val="bg2"/>
                </a:solidFill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2245" y="3339"/>
              <a:ext cx="2150" cy="797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2744" y="3566"/>
              <a:ext cx="1200" cy="403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chemeClr val="bg2"/>
                  </a:solidFill>
                  <a:latin typeface="Comic Sans MS" pitchFamily="66" charset="0"/>
                  <a:cs typeface="Arial" charset="0"/>
                </a:rPr>
                <a:t>COMMUNICATE ANSWER</a:t>
              </a:r>
              <a:endParaRPr lang="en-US">
                <a:solidFill>
                  <a:schemeClr val="bg2"/>
                </a:solidFill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 flipH="1">
              <a:off x="4224" y="864"/>
              <a:ext cx="116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 flipH="1">
              <a:off x="4128" y="1920"/>
              <a:ext cx="115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 flipH="1">
              <a:off x="3792" y="3072"/>
              <a:ext cx="115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340" y="709"/>
              <a:ext cx="1498" cy="140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ct val="15000"/>
                </a:spcAft>
                <a:buFont typeface="Wingdings" pitchFamily="2" charset="2"/>
                <a:buChar char="Ø"/>
              </a:pPr>
              <a:r>
                <a:rPr lang="en-ZA" sz="1800" b="1">
                  <a:solidFill>
                    <a:schemeClr val="bg2"/>
                  </a:solidFill>
                  <a:latin typeface="Comic Sans MS" pitchFamily="66" charset="0"/>
                  <a:cs typeface="Arial" charset="0"/>
                </a:rPr>
                <a:t>Extract evidence</a:t>
              </a:r>
              <a:endParaRPr lang="en-ZA" sz="1800">
                <a:solidFill>
                  <a:schemeClr val="bg2"/>
                </a:solidFill>
                <a:latin typeface="Arial" charset="0"/>
                <a:cs typeface="Arial" charset="0"/>
              </a:endParaRPr>
            </a:p>
            <a:p>
              <a:pPr eaLnBrk="0" hangingPunct="0">
                <a:spcAft>
                  <a:spcPct val="15000"/>
                </a:spcAft>
                <a:buFont typeface="Wingdings" pitchFamily="2" charset="2"/>
                <a:buChar char="Ø"/>
              </a:pPr>
              <a:r>
                <a:rPr lang="en-ZA" sz="1800" b="1">
                  <a:solidFill>
                    <a:schemeClr val="bg2"/>
                  </a:solidFill>
                  <a:latin typeface="Comic Sans MS" pitchFamily="66" charset="0"/>
                  <a:cs typeface="Arial" charset="0"/>
                </a:rPr>
                <a:t>Analyse sources &amp; evidence</a:t>
              </a:r>
              <a:endParaRPr lang="en-ZA" sz="1800">
                <a:solidFill>
                  <a:schemeClr val="bg2"/>
                </a:solidFill>
                <a:latin typeface="Arial" charset="0"/>
                <a:cs typeface="Arial" charset="0"/>
              </a:endParaRPr>
            </a:p>
            <a:p>
              <a:pPr eaLnBrk="0" hangingPunct="0">
                <a:spcAft>
                  <a:spcPct val="15000"/>
                </a:spcAft>
                <a:buFont typeface="Wingdings" pitchFamily="2" charset="2"/>
                <a:buChar char="Ø"/>
              </a:pPr>
              <a:r>
                <a:rPr lang="en-ZA" sz="1800" b="1">
                  <a:solidFill>
                    <a:schemeClr val="bg2"/>
                  </a:solidFill>
                  <a:latin typeface="Comic Sans MS" pitchFamily="66" charset="0"/>
                  <a:cs typeface="Arial" charset="0"/>
                </a:rPr>
                <a:t>Interpretation</a:t>
              </a:r>
              <a:endParaRPr lang="en-ZA" sz="1800">
                <a:solidFill>
                  <a:schemeClr val="bg2"/>
                </a:solidFill>
                <a:latin typeface="Arial" charset="0"/>
                <a:cs typeface="Arial" charset="0"/>
              </a:endParaRPr>
            </a:p>
            <a:p>
              <a:pPr eaLnBrk="0" hangingPunct="0">
                <a:spcAft>
                  <a:spcPct val="15000"/>
                </a:spcAft>
                <a:buFont typeface="Wingdings" pitchFamily="2" charset="2"/>
                <a:buChar char="Ø"/>
              </a:pPr>
              <a:r>
                <a:rPr lang="en-ZA" sz="1800" b="1">
                  <a:solidFill>
                    <a:schemeClr val="bg2"/>
                  </a:solidFill>
                  <a:latin typeface="Comic Sans MS" pitchFamily="66" charset="0"/>
                  <a:cs typeface="Arial" charset="0"/>
                </a:rPr>
                <a:t>Organise evidence</a:t>
              </a:r>
              <a:endParaRPr lang="en-ZA" sz="1800">
                <a:solidFill>
                  <a:schemeClr val="bg2"/>
                </a:solidFill>
                <a:latin typeface="Arial" charset="0"/>
                <a:cs typeface="Arial" charset="0"/>
              </a:endParaRPr>
            </a:p>
            <a:p>
              <a:pPr eaLnBrk="0" hangingPunct="0">
                <a:spcAft>
                  <a:spcPct val="15000"/>
                </a:spcAft>
                <a:buFont typeface="Wingdings" pitchFamily="2" charset="2"/>
                <a:buChar char="Ø"/>
              </a:pPr>
              <a:r>
                <a:rPr lang="en-ZA" sz="1800" b="1">
                  <a:solidFill>
                    <a:schemeClr val="bg2"/>
                  </a:solidFill>
                  <a:latin typeface="Comic Sans MS" pitchFamily="66" charset="0"/>
                  <a:cs typeface="Arial" charset="0"/>
                </a:rPr>
                <a:t>Synthesise</a:t>
              </a:r>
            </a:p>
            <a:p>
              <a:pPr eaLnBrk="0" hangingPunct="0">
                <a:spcAft>
                  <a:spcPct val="15000"/>
                </a:spcAft>
                <a:buFont typeface="Wingdings" pitchFamily="2" charset="2"/>
                <a:buChar char="Ø"/>
              </a:pPr>
              <a:r>
                <a:rPr lang="en-ZA" sz="1800" b="1">
                  <a:solidFill>
                    <a:schemeClr val="bg2"/>
                  </a:solidFill>
                  <a:latin typeface="Comic Sans MS" pitchFamily="66" charset="0"/>
                  <a:cs typeface="Arial" charset="0"/>
                </a:rPr>
                <a:t>Inculcate critical</a:t>
              </a:r>
            </a:p>
            <a:p>
              <a:pPr eaLnBrk="0" hangingPunct="0">
                <a:spcAft>
                  <a:spcPct val="15000"/>
                </a:spcAft>
                <a:buFont typeface="Wingdings" pitchFamily="2" charset="2"/>
                <a:buNone/>
              </a:pPr>
              <a:r>
                <a:rPr lang="en-ZA" sz="1800" b="1">
                  <a:solidFill>
                    <a:schemeClr val="bg2"/>
                  </a:solidFill>
                  <a:latin typeface="Comic Sans MS" pitchFamily="66" charset="0"/>
                  <a:cs typeface="Arial" charset="0"/>
                </a:rPr>
                <a:t>  thinking</a:t>
              </a:r>
              <a:endParaRPr lang="en-ZA" sz="1800">
                <a:solidFill>
                  <a:schemeClr val="bg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 flipH="1" flipV="1">
              <a:off x="1837" y="1616"/>
              <a:ext cx="1225" cy="7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ZA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1882" y="3067"/>
              <a:ext cx="726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ZA"/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249" y="2659"/>
              <a:ext cx="1588" cy="108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Ø"/>
              </a:pPr>
              <a:r>
                <a:rPr lang="en-US" sz="1800" b="1" dirty="0">
                  <a:solidFill>
                    <a:schemeClr val="bg2"/>
                  </a:solidFill>
                  <a:latin typeface="Comic Sans MS" pitchFamily="66" charset="0"/>
                  <a:cs typeface="AngsanaUPC" pitchFamily="18" charset="-34"/>
                </a:rPr>
                <a:t>Write a piece of </a:t>
              </a:r>
            </a:p>
            <a:p>
              <a:r>
                <a:rPr lang="en-US" sz="1800" b="1" dirty="0" smtClean="0">
                  <a:solidFill>
                    <a:schemeClr val="bg2"/>
                  </a:solidFill>
                  <a:latin typeface="Comic Sans MS" pitchFamily="66" charset="0"/>
                  <a:cs typeface="AngsanaUPC" pitchFamily="18" charset="-34"/>
                </a:rPr>
                <a:t>History including</a:t>
              </a:r>
            </a:p>
            <a:p>
              <a:r>
                <a:rPr lang="en-US" sz="1800" b="1" dirty="0" smtClean="0">
                  <a:solidFill>
                    <a:schemeClr val="bg2"/>
                  </a:solidFill>
                  <a:latin typeface="Comic Sans MS" pitchFamily="66" charset="0"/>
                  <a:cs typeface="AngsanaUPC" pitchFamily="18" charset="-34"/>
                </a:rPr>
                <a:t>essays</a:t>
              </a:r>
              <a:endParaRPr lang="en-US" sz="1800" b="1" dirty="0">
                <a:solidFill>
                  <a:schemeClr val="bg2"/>
                </a:solidFill>
                <a:latin typeface="Comic Sans MS" pitchFamily="66" charset="0"/>
                <a:cs typeface="AngsanaUPC" pitchFamily="18" charset="-34"/>
              </a:endParaRPr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1020" y="2114"/>
              <a:ext cx="0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ZA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5257800"/>
          </a:xfrm>
        </p:spPr>
        <p:txBody>
          <a:bodyPr/>
          <a:lstStyle/>
          <a:p>
            <a:r>
              <a:rPr lang="en-ZA" sz="6000" b="1" dirty="0"/>
              <a:t/>
            </a:r>
            <a:br>
              <a:rPr lang="en-ZA" sz="6000" b="1" dirty="0"/>
            </a:br>
            <a:r>
              <a:rPr lang="en-ZA" sz="6000" b="1" dirty="0"/>
              <a:t/>
            </a:r>
            <a:br>
              <a:rPr lang="en-ZA" sz="6000" b="1" dirty="0"/>
            </a:br>
            <a:r>
              <a:rPr lang="en-ZA" sz="5400" b="1" dirty="0"/>
              <a:t>HISTORY</a:t>
            </a:r>
            <a:br>
              <a:rPr lang="en-ZA" sz="5400" b="1" dirty="0"/>
            </a:br>
            <a:r>
              <a:rPr lang="en-ZA" sz="5400" b="1" dirty="0"/>
              <a:t>Source Based Questions</a:t>
            </a:r>
            <a:br>
              <a:rPr lang="en-ZA" sz="5400" b="1" dirty="0"/>
            </a:br>
            <a:r>
              <a:rPr lang="en-ZA" sz="5400" b="1" dirty="0"/>
              <a:t/>
            </a:r>
            <a:br>
              <a:rPr lang="en-ZA" sz="5400" b="1" dirty="0"/>
            </a:br>
            <a:r>
              <a:rPr lang="en-ZA" sz="5400" b="1" dirty="0"/>
              <a:t/>
            </a:r>
            <a:br>
              <a:rPr lang="en-ZA" sz="5400" b="1" dirty="0"/>
            </a:br>
            <a:endParaRPr lang="en-GB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/>
              <a:t>Key Questions</a:t>
            </a:r>
            <a:endParaRPr lang="en-GB" sz="54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ZA" sz="2800" dirty="0" smtClean="0"/>
              <a:t>Linked to content</a:t>
            </a:r>
          </a:p>
          <a:p>
            <a:pPr>
              <a:lnSpc>
                <a:spcPct val="90000"/>
              </a:lnSpc>
            </a:pPr>
            <a:r>
              <a:rPr lang="en-ZA" sz="2800" dirty="0" smtClean="0"/>
              <a:t>Give </a:t>
            </a:r>
            <a:r>
              <a:rPr lang="en-ZA" sz="2800" dirty="0"/>
              <a:t>direction to candidates</a:t>
            </a:r>
          </a:p>
          <a:p>
            <a:pPr>
              <a:lnSpc>
                <a:spcPct val="90000"/>
              </a:lnSpc>
            </a:pPr>
            <a:r>
              <a:rPr lang="en-ZA" sz="2800" dirty="0"/>
              <a:t>Focus on a particular theme</a:t>
            </a:r>
          </a:p>
          <a:p>
            <a:pPr>
              <a:lnSpc>
                <a:spcPct val="90000"/>
              </a:lnSpc>
            </a:pPr>
            <a:r>
              <a:rPr lang="en-ZA" sz="2800" smtClean="0"/>
              <a:t>Develop </a:t>
            </a:r>
            <a:r>
              <a:rPr lang="en-ZA" sz="2800" dirty="0"/>
              <a:t>the enquiry mode</a:t>
            </a:r>
          </a:p>
          <a:p>
            <a:pPr>
              <a:lnSpc>
                <a:spcPct val="90000"/>
              </a:lnSpc>
            </a:pPr>
            <a:r>
              <a:rPr lang="en-ZA" sz="2800" dirty="0"/>
              <a:t>Stimulate critical thinking</a:t>
            </a:r>
          </a:p>
          <a:p>
            <a:pPr>
              <a:lnSpc>
                <a:spcPct val="90000"/>
              </a:lnSpc>
            </a:pPr>
            <a:r>
              <a:rPr lang="en-ZA" sz="2800" dirty="0"/>
              <a:t>Use the sources to construct your own piece of </a:t>
            </a:r>
            <a:r>
              <a:rPr lang="en-ZA" sz="2800" dirty="0" smtClean="0"/>
              <a:t>history</a:t>
            </a:r>
            <a:endParaRPr lang="en-ZA" sz="2800" dirty="0"/>
          </a:p>
          <a:p>
            <a:pPr>
              <a:lnSpc>
                <a:spcPct val="90000"/>
              </a:lnSpc>
            </a:pPr>
            <a:r>
              <a:rPr lang="en-ZA" sz="2800" dirty="0"/>
              <a:t>Guides the candidate in the construction of the paragraph question and in the summing-up </a:t>
            </a:r>
            <a:r>
              <a:rPr lang="en-ZA" sz="2800" dirty="0" smtClean="0"/>
              <a:t>(tying-up</a:t>
            </a:r>
            <a:r>
              <a:rPr lang="en-ZA" sz="2800" dirty="0"/>
              <a:t>) of the theme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304800"/>
          </a:xfrm>
        </p:spPr>
        <p:txBody>
          <a:bodyPr/>
          <a:lstStyle/>
          <a:p>
            <a:r>
              <a:rPr lang="en-ZA" sz="4000"/>
              <a:t>Levels of Source based Questions</a:t>
            </a:r>
            <a:endParaRPr lang="en-GB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477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ZA" sz="2400" b="1" dirty="0"/>
              <a:t>LEVEL 1 (L 1)</a:t>
            </a:r>
          </a:p>
          <a:p>
            <a:pPr>
              <a:lnSpc>
                <a:spcPct val="80000"/>
              </a:lnSpc>
            </a:pPr>
            <a:r>
              <a:rPr lang="en-ZA" sz="2400" dirty="0"/>
              <a:t>Extract evidence from sources</a:t>
            </a:r>
            <a:endParaRPr lang="en-ZA" sz="2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ZA" sz="2400" b="1" dirty="0"/>
              <a:t>LEVEL 2 (L 2)</a:t>
            </a:r>
          </a:p>
          <a:p>
            <a:pPr>
              <a:lnSpc>
                <a:spcPct val="80000"/>
              </a:lnSpc>
            </a:pPr>
            <a:r>
              <a:rPr lang="en-ZA" sz="2400" dirty="0"/>
              <a:t>Straightforward interpretations by using evidence from one source and broader knowledge to show an understanding of the period/ event/ issue.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ZA" sz="2400" b="1" dirty="0"/>
              <a:t>LEVEL 3 (L 3)</a:t>
            </a:r>
          </a:p>
          <a:p>
            <a:pPr>
              <a:lnSpc>
                <a:spcPct val="80000"/>
              </a:lnSpc>
            </a:pPr>
            <a:r>
              <a:rPr lang="en-ZA" sz="2400" dirty="0" smtClean="0"/>
              <a:t>Complex interpretations </a:t>
            </a:r>
            <a:r>
              <a:rPr lang="en-ZA" sz="2400" dirty="0"/>
              <a:t>by using evidence from more than one </a:t>
            </a:r>
            <a:r>
              <a:rPr lang="en-ZA" sz="2400" dirty="0" smtClean="0"/>
              <a:t>source</a:t>
            </a:r>
            <a:endParaRPr lang="en-ZA" sz="2400" dirty="0"/>
          </a:p>
          <a:p>
            <a:pPr>
              <a:lnSpc>
                <a:spcPct val="80000"/>
              </a:lnSpc>
            </a:pPr>
            <a:r>
              <a:rPr lang="en-ZA" sz="2400" dirty="0" smtClean="0"/>
              <a:t>Involves </a:t>
            </a:r>
            <a:r>
              <a:rPr lang="en-ZA" sz="2400" dirty="0"/>
              <a:t>more than one </a:t>
            </a:r>
            <a:r>
              <a:rPr lang="en-ZA" sz="2400" dirty="0" smtClean="0"/>
              <a:t>source and broader knowledge to show an understanding of the period/ event/ issue.  Look </a:t>
            </a:r>
            <a:r>
              <a:rPr lang="en-ZA" sz="2400" dirty="0"/>
              <a:t>at aspects such as bias, reliability, usefulness, the use of organising concepts (similarity and difference; cause and consequence; chronology; change and continuity) to explain contrasts, comparisons, differing points of view and as a last step using these insights to write a paragraph or in other words, to write a piece of history based on the evidence in the sources.</a:t>
            </a:r>
            <a:endParaRPr lang="en-GB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7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2400" b="1">
                <a:latin typeface="Arial Black" pitchFamily="34" charset="0"/>
                <a:cs typeface="Times New Roman" pitchFamily="18" charset="0"/>
              </a:rPr>
              <a:t>MARKING SOURCE-BASED QUESTIONS</a:t>
            </a:r>
            <a:r>
              <a:rPr lang="en-ZA" sz="2000" b="1">
                <a:cs typeface="Times New Roman" pitchFamily="18" charset="0"/>
              </a:rPr>
              <a:t/>
            </a:r>
            <a:br>
              <a:rPr lang="en-ZA" sz="2000" b="1">
                <a:cs typeface="Times New Roman" pitchFamily="18" charset="0"/>
              </a:rPr>
            </a:br>
            <a:endParaRPr lang="en-GB" sz="2000" b="1">
              <a:cs typeface="Times New Roman" pitchFamily="18" charset="0"/>
            </a:endParaRPr>
          </a:p>
        </p:txBody>
      </p:sp>
      <p:graphicFrame>
        <p:nvGraphicFramePr>
          <p:cNvPr id="7191" name="Group 2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ZA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Symbol" pitchFamily="18" charset="2"/>
                        <a:buChar char=""/>
                        <a:tabLst>
                          <a:tab pos="269875" algn="l"/>
                        </a:tabLst>
                      </a:pPr>
                      <a:r>
                        <a:rPr kumimoji="0" lang="en-Z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In marking source-based questions credit needs to be given to any valid and relevant viewpoints, arguments, evidence or examples.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Symbol" pitchFamily="18" charset="2"/>
                        <a:buChar char=""/>
                        <a:tabLst>
                          <a:tab pos="269875" algn="l"/>
                        </a:tabLst>
                      </a:pPr>
                      <a:r>
                        <a:rPr kumimoji="0" lang="en-Z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In the allocation of marks emphasis should be placed on addressing the requirements of the question.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Symbol" pitchFamily="18" charset="2"/>
                        <a:buChar char=""/>
                        <a:tabLst>
                          <a:tab pos="269875" algn="l"/>
                        </a:tabLst>
                      </a:pPr>
                      <a:r>
                        <a:rPr kumimoji="0" lang="en-Z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In the marking guideline the requirements of the question (skills that need to be addressed) as well as the level of the question are indicated in italics.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ZA"/>
              <a:t>Why Levels Marking?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ZA" sz="2800"/>
              <a:t>Help to assess a paragraph in a holistic manner</a:t>
            </a:r>
          </a:p>
          <a:p>
            <a:pPr>
              <a:lnSpc>
                <a:spcPct val="90000"/>
              </a:lnSpc>
            </a:pPr>
            <a:r>
              <a:rPr lang="en-ZA" sz="2800"/>
              <a:t>Move away from focussing on content only</a:t>
            </a:r>
          </a:p>
          <a:p>
            <a:pPr>
              <a:lnSpc>
                <a:spcPct val="90000"/>
              </a:lnSpc>
            </a:pPr>
            <a:r>
              <a:rPr lang="en-ZA" sz="2800"/>
              <a:t>Advantages learners because it focuses on the process of enquiry skills</a:t>
            </a:r>
          </a:p>
          <a:p>
            <a:pPr>
              <a:lnSpc>
                <a:spcPct val="90000"/>
              </a:lnSpc>
            </a:pPr>
            <a:r>
              <a:rPr lang="en-ZA" sz="2800"/>
              <a:t>Assess learners ability to construct their own knowledge</a:t>
            </a:r>
          </a:p>
          <a:p>
            <a:pPr>
              <a:lnSpc>
                <a:spcPct val="90000"/>
              </a:lnSpc>
            </a:pPr>
            <a:r>
              <a:rPr lang="en-ZA" sz="2800"/>
              <a:t>It provides learners the opportunity of demonstrating their own knowledge</a:t>
            </a:r>
          </a:p>
          <a:p>
            <a:pPr>
              <a:lnSpc>
                <a:spcPct val="90000"/>
              </a:lnSpc>
            </a:pPr>
            <a:r>
              <a:rPr lang="en-ZA" sz="2800"/>
              <a:t>It is criterion referenced leading to the NCS approach</a:t>
            </a:r>
          </a:p>
          <a:p>
            <a:pPr>
              <a:lnSpc>
                <a:spcPct val="90000"/>
              </a:lnSpc>
            </a:pPr>
            <a:r>
              <a:rPr lang="en-ZA" sz="2800"/>
              <a:t>It indicates the development of skills</a:t>
            </a:r>
            <a:endParaRPr lang="en-GB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ZA" sz="4000"/>
              <a:t>Levels marking rubric</a:t>
            </a:r>
            <a:endParaRPr lang="en-GB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953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ZA" sz="2200" b="1" dirty="0"/>
              <a:t>LEVEL 1</a:t>
            </a:r>
          </a:p>
          <a:p>
            <a:pPr>
              <a:lnSpc>
                <a:spcPct val="80000"/>
              </a:lnSpc>
            </a:pPr>
            <a:r>
              <a:rPr lang="en-ZA" sz="2200" dirty="0"/>
              <a:t>Cannot extract evidence or extract evidence from sources in a very elementary manner. </a:t>
            </a:r>
          </a:p>
          <a:p>
            <a:pPr>
              <a:lnSpc>
                <a:spcPct val="80000"/>
              </a:lnSpc>
            </a:pPr>
            <a:r>
              <a:rPr lang="en-ZA" sz="2200" dirty="0"/>
              <a:t>Use evidence partially to report on topic or cannot report on topic.</a:t>
            </a:r>
            <a:r>
              <a:rPr lang="en-ZA" sz="2200" b="1" dirty="0"/>
              <a:t>        	                             Marks:    0 –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ZA" sz="2200" b="1" dirty="0"/>
              <a:t>LEVEL 2</a:t>
            </a:r>
          </a:p>
          <a:p>
            <a:pPr>
              <a:lnSpc>
                <a:spcPct val="80000"/>
              </a:lnSpc>
            </a:pPr>
            <a:r>
              <a:rPr lang="en-ZA" sz="2200" dirty="0"/>
              <a:t>Extract evidence from sources that is mostly relevant and relates to a great extent to the topic.  </a:t>
            </a:r>
          </a:p>
          <a:p>
            <a:pPr>
              <a:lnSpc>
                <a:spcPct val="80000"/>
              </a:lnSpc>
            </a:pPr>
            <a:r>
              <a:rPr lang="en-ZA" sz="2200" dirty="0"/>
              <a:t>Use evidence from sources in a very basic manner. </a:t>
            </a:r>
            <a:r>
              <a:rPr lang="en-ZA" sz="2200" b="1" dirty="0"/>
              <a:t>                              					       Marks:    3 – </a:t>
            </a:r>
            <a:r>
              <a:rPr lang="en-ZA" sz="2200" b="1" dirty="0" smtClean="0"/>
              <a:t>4 </a:t>
            </a:r>
            <a:endParaRPr lang="en-ZA" sz="2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ZA" sz="2200" b="1" dirty="0"/>
              <a:t>LEVEL 3</a:t>
            </a:r>
          </a:p>
          <a:p>
            <a:pPr>
              <a:lnSpc>
                <a:spcPct val="80000"/>
              </a:lnSpc>
            </a:pPr>
            <a:r>
              <a:rPr lang="en-ZA" sz="2200" dirty="0"/>
              <a:t>Extract relevant evidence from sources Extracted evidence - relates very well to the topic.  </a:t>
            </a:r>
          </a:p>
          <a:p>
            <a:pPr>
              <a:lnSpc>
                <a:spcPct val="80000"/>
              </a:lnSpc>
            </a:pPr>
            <a:r>
              <a:rPr lang="en-ZA" sz="2200" dirty="0"/>
              <a:t>Use evidence from sources very effectively in an organised paragraph that shows an understanding of</a:t>
            </a:r>
            <a:r>
              <a:rPr lang="en-ZA" sz="2400" dirty="0"/>
              <a:t> the topic.                                                                                                               					        </a:t>
            </a:r>
            <a:r>
              <a:rPr lang="en-ZA" sz="2400" b="1" dirty="0"/>
              <a:t>Marks:  </a:t>
            </a:r>
            <a:r>
              <a:rPr lang="en-ZA" sz="2400" b="1" dirty="0" smtClean="0"/>
              <a:t>5 </a:t>
            </a:r>
            <a:r>
              <a:rPr lang="en-ZA" sz="2400" b="1" dirty="0"/>
              <a:t>– </a:t>
            </a:r>
            <a:r>
              <a:rPr lang="en-ZA" sz="2400" b="1" dirty="0" smtClean="0"/>
              <a:t>6</a:t>
            </a:r>
            <a:endParaRPr lang="en-GB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umi Painting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249</TotalTime>
  <Words>408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Sumi Painting</vt:lpstr>
      <vt:lpstr>WORKING WITH SOURCES</vt:lpstr>
      <vt:lpstr>Slide 2</vt:lpstr>
      <vt:lpstr>  HISTORY Source Based Questions   </vt:lpstr>
      <vt:lpstr>Key Questions</vt:lpstr>
      <vt:lpstr>Levels of Source based Questions</vt:lpstr>
      <vt:lpstr>MARKING SOURCE-BASED QUESTIONS </vt:lpstr>
      <vt:lpstr>Why Levels Marking?</vt:lpstr>
      <vt:lpstr>Levels marking rubric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 Based Questions</dc:title>
  <dc:creator>QT Koetaan</dc:creator>
  <cp:lastModifiedBy>Faith</cp:lastModifiedBy>
  <cp:revision>21</cp:revision>
  <dcterms:created xsi:type="dcterms:W3CDTF">2005-11-14T15:54:38Z</dcterms:created>
  <dcterms:modified xsi:type="dcterms:W3CDTF">2011-05-03T10:31:13Z</dcterms:modified>
</cp:coreProperties>
</file>